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6" r:id="rId1"/>
  </p:sldMasterIdLst>
  <p:sldIdLst>
    <p:sldId id="258" r:id="rId2"/>
    <p:sldId id="259" r:id="rId3"/>
    <p:sldId id="260" r:id="rId4"/>
    <p:sldId id="261" r:id="rId5"/>
    <p:sldId id="264" r:id="rId6"/>
    <p:sldId id="257" r:id="rId7"/>
    <p:sldId id="262" r:id="rId8"/>
    <p:sldId id="263"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48"/>
    <p:restoredTop sz="94419"/>
  </p:normalViewPr>
  <p:slideViewPr>
    <p:cSldViewPr snapToGrid="0" snapToObjects="1">
      <p:cViewPr varScale="1">
        <p:scale>
          <a:sx n="106" d="100"/>
          <a:sy n="106" d="100"/>
        </p:scale>
        <p:origin x="2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43323940994816"/>
          <c:y val="0.27499780481938652"/>
          <c:w val="0.81578281373364914"/>
          <c:h val="0.59181815236058455"/>
        </c:manualLayout>
      </c:layout>
      <c:barChart>
        <c:barDir val="col"/>
        <c:grouping val="clustered"/>
        <c:varyColors val="0"/>
        <c:ser>
          <c:idx val="0"/>
          <c:order val="0"/>
          <c:tx>
            <c:strRef>
              <c:f>Sheet1!$B$1</c:f>
              <c:strCache>
                <c:ptCount val="1"/>
                <c:pt idx="0">
                  <c:v>Net Reserve</c:v>
                </c:pt>
              </c:strCache>
            </c:strRef>
          </c:tx>
          <c:spPr>
            <a:solidFill>
              <a:schemeClr val="accent1"/>
            </a:solidFill>
            <a:ln>
              <a:solidFill>
                <a:srgbClr val="C00000"/>
              </a:solidFill>
            </a:ln>
            <a:effectLst/>
          </c:spPr>
          <c:invertIfNegative val="0"/>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89806</c:v>
                </c:pt>
                <c:pt idx="1">
                  <c:v>70970</c:v>
                </c:pt>
                <c:pt idx="2">
                  <c:v>63713</c:v>
                </c:pt>
                <c:pt idx="3">
                  <c:v>61020</c:v>
                </c:pt>
              </c:numCache>
            </c:numRef>
          </c:val>
          <c:extLst>
            <c:ext xmlns:c16="http://schemas.microsoft.com/office/drawing/2014/chart" uri="{C3380CC4-5D6E-409C-BE32-E72D297353CC}">
              <c16:uniqueId val="{00000000-79A6-354E-9069-A9F9CCCC1ADD}"/>
            </c:ext>
          </c:extLst>
        </c:ser>
        <c:dLbls>
          <c:showLegendKey val="0"/>
          <c:showVal val="0"/>
          <c:showCatName val="0"/>
          <c:showSerName val="0"/>
          <c:showPercent val="0"/>
          <c:showBubbleSize val="0"/>
        </c:dLbls>
        <c:gapWidth val="219"/>
        <c:overlap val="-27"/>
        <c:axId val="1656826320"/>
        <c:axId val="1768006160"/>
      </c:barChart>
      <c:catAx>
        <c:axId val="165682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8006160"/>
        <c:crosses val="autoZero"/>
        <c:auto val="1"/>
        <c:lblAlgn val="ctr"/>
        <c:lblOffset val="100"/>
        <c:noMultiLvlLbl val="0"/>
      </c:catAx>
      <c:valAx>
        <c:axId val="1768006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6826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LRU  Trading Snapshot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0063730314960627E-2"/>
          <c:y val="0.11224808610678604"/>
          <c:w val="0.89493626968503937"/>
          <c:h val="0.77287052332243333"/>
        </c:manualLayout>
      </c:layout>
      <c:lineChart>
        <c:grouping val="standard"/>
        <c:varyColors val="0"/>
        <c:ser>
          <c:idx val="0"/>
          <c:order val="0"/>
          <c:tx>
            <c:strRef>
              <c:f>Sheet1!$B$1</c:f>
              <c:strCache>
                <c:ptCount val="1"/>
                <c:pt idx="0">
                  <c:v>Income </c:v>
                </c:pt>
              </c:strCache>
            </c:strRef>
          </c:tx>
          <c:spPr>
            <a:ln w="28575" cap="rnd">
              <a:solidFill>
                <a:schemeClr val="accent1"/>
              </a:solidFill>
              <a:round/>
            </a:ln>
            <a:effectLst/>
          </c:spPr>
          <c:marker>
            <c:symbol val="none"/>
          </c:marker>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General</c:formatCode>
                <c:ptCount val="6"/>
                <c:pt idx="0">
                  <c:v>55608</c:v>
                </c:pt>
                <c:pt idx="1">
                  <c:v>82735</c:v>
                </c:pt>
                <c:pt idx="2">
                  <c:v>101119</c:v>
                </c:pt>
                <c:pt idx="3">
                  <c:v>89018</c:v>
                </c:pt>
                <c:pt idx="4">
                  <c:v>105610</c:v>
                </c:pt>
                <c:pt idx="5">
                  <c:v>119793</c:v>
                </c:pt>
              </c:numCache>
            </c:numRef>
          </c:val>
          <c:smooth val="0"/>
          <c:extLst>
            <c:ext xmlns:c16="http://schemas.microsoft.com/office/drawing/2014/chart" uri="{C3380CC4-5D6E-409C-BE32-E72D297353CC}">
              <c16:uniqueId val="{00000000-0634-A046-A97A-AF96D5598B59}"/>
            </c:ext>
          </c:extLst>
        </c:ser>
        <c:ser>
          <c:idx val="1"/>
          <c:order val="1"/>
          <c:tx>
            <c:strRef>
              <c:f>Sheet1!$C$1</c:f>
              <c:strCache>
                <c:ptCount val="1"/>
                <c:pt idx="0">
                  <c:v>Expenditure </c:v>
                </c:pt>
              </c:strCache>
            </c:strRef>
          </c:tx>
          <c:spPr>
            <a:ln w="28575" cap="rnd">
              <a:solidFill>
                <a:schemeClr val="accent2"/>
              </a:solidFill>
              <a:round/>
            </a:ln>
            <a:effectLst/>
          </c:spPr>
          <c:marker>
            <c:symbol val="none"/>
          </c:marker>
          <c:cat>
            <c:numRef>
              <c:f>Sheet1!$A$2:$A$7</c:f>
              <c:numCache>
                <c:formatCode>General</c:formatCode>
                <c:ptCount val="6"/>
                <c:pt idx="0">
                  <c:v>2014</c:v>
                </c:pt>
                <c:pt idx="1">
                  <c:v>2015</c:v>
                </c:pt>
                <c:pt idx="2">
                  <c:v>2016</c:v>
                </c:pt>
                <c:pt idx="3">
                  <c:v>2017</c:v>
                </c:pt>
                <c:pt idx="4">
                  <c:v>2018</c:v>
                </c:pt>
                <c:pt idx="5">
                  <c:v>2019</c:v>
                </c:pt>
              </c:numCache>
            </c:numRef>
          </c:cat>
          <c:val>
            <c:numRef>
              <c:f>Sheet1!$C$2:$C$7</c:f>
              <c:numCache>
                <c:formatCode>General</c:formatCode>
                <c:ptCount val="6"/>
                <c:pt idx="0">
                  <c:v>68208</c:v>
                </c:pt>
                <c:pt idx="1">
                  <c:v>76296</c:v>
                </c:pt>
                <c:pt idx="2">
                  <c:v>97056</c:v>
                </c:pt>
                <c:pt idx="3">
                  <c:v>108593</c:v>
                </c:pt>
                <c:pt idx="4">
                  <c:v>112786</c:v>
                </c:pt>
                <c:pt idx="5">
                  <c:v>122566</c:v>
                </c:pt>
              </c:numCache>
            </c:numRef>
          </c:val>
          <c:smooth val="0"/>
          <c:extLst>
            <c:ext xmlns:c16="http://schemas.microsoft.com/office/drawing/2014/chart" uri="{C3380CC4-5D6E-409C-BE32-E72D297353CC}">
              <c16:uniqueId val="{00000001-0634-A046-A97A-AF96D5598B59}"/>
            </c:ext>
          </c:extLst>
        </c:ser>
        <c:ser>
          <c:idx val="2"/>
          <c:order val="2"/>
          <c:tx>
            <c:strRef>
              <c:f>Sheet1!$D$1</c:f>
              <c:strCache>
                <c:ptCount val="1"/>
                <c:pt idx="0">
                  <c:v>Net Reserves </c:v>
                </c:pt>
              </c:strCache>
            </c:strRef>
          </c:tx>
          <c:spPr>
            <a:ln w="28575" cap="rnd">
              <a:solidFill>
                <a:schemeClr val="accent3"/>
              </a:solidFill>
              <a:round/>
            </a:ln>
            <a:effectLst/>
          </c:spPr>
          <c:marker>
            <c:symbol val="none"/>
          </c:marker>
          <c:cat>
            <c:numRef>
              <c:f>Sheet1!$A$2:$A$7</c:f>
              <c:numCache>
                <c:formatCode>General</c:formatCode>
                <c:ptCount val="6"/>
                <c:pt idx="0">
                  <c:v>2014</c:v>
                </c:pt>
                <c:pt idx="1">
                  <c:v>2015</c:v>
                </c:pt>
                <c:pt idx="2">
                  <c:v>2016</c:v>
                </c:pt>
                <c:pt idx="3">
                  <c:v>2017</c:v>
                </c:pt>
                <c:pt idx="4">
                  <c:v>2018</c:v>
                </c:pt>
                <c:pt idx="5">
                  <c:v>2019</c:v>
                </c:pt>
              </c:numCache>
            </c:numRef>
          </c:cat>
          <c:val>
            <c:numRef>
              <c:f>Sheet1!$D$2:$D$7</c:f>
              <c:numCache>
                <c:formatCode>General</c:formatCode>
                <c:ptCount val="6"/>
                <c:pt idx="2">
                  <c:v>89820</c:v>
                </c:pt>
                <c:pt idx="3">
                  <c:v>70970</c:v>
                </c:pt>
                <c:pt idx="4">
                  <c:v>63973</c:v>
                </c:pt>
                <c:pt idx="5">
                  <c:v>61020</c:v>
                </c:pt>
              </c:numCache>
            </c:numRef>
          </c:val>
          <c:smooth val="0"/>
          <c:extLst>
            <c:ext xmlns:c16="http://schemas.microsoft.com/office/drawing/2014/chart" uri="{C3380CC4-5D6E-409C-BE32-E72D297353CC}">
              <c16:uniqueId val="{00000002-0634-A046-A97A-AF96D5598B59}"/>
            </c:ext>
          </c:extLst>
        </c:ser>
        <c:dLbls>
          <c:showLegendKey val="0"/>
          <c:showVal val="0"/>
          <c:showCatName val="0"/>
          <c:showSerName val="0"/>
          <c:showPercent val="0"/>
          <c:showBubbleSize val="0"/>
        </c:dLbls>
        <c:smooth val="0"/>
        <c:axId val="1765781696"/>
        <c:axId val="1765783376"/>
      </c:lineChart>
      <c:catAx>
        <c:axId val="176578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5783376"/>
        <c:crosses val="autoZero"/>
        <c:auto val="1"/>
        <c:lblAlgn val="ctr"/>
        <c:lblOffset val="100"/>
        <c:noMultiLvlLbl val="0"/>
      </c:catAx>
      <c:valAx>
        <c:axId val="176578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578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91ED9BC-4EC6-F640-8355-261E3C01C328}" type="datetimeFigureOut">
              <a:rPr lang="en-US" smtClean="0"/>
              <a:t>9/25/19</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3130494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1ED9BC-4EC6-F640-8355-261E3C01C328}"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4247285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91ED9BC-4EC6-F640-8355-261E3C01C328}" type="datetimeFigureOut">
              <a:rPr lang="en-US" smtClean="0"/>
              <a:t>9/25/19</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1815692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91ED9BC-4EC6-F640-8355-261E3C01C328}" type="datetimeFigureOut">
              <a:rPr lang="en-US" smtClean="0"/>
              <a:t>9/25/19</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4215191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91ED9BC-4EC6-F640-8355-261E3C01C328}" type="datetimeFigureOut">
              <a:rPr lang="en-US" smtClean="0"/>
              <a:t>9/25/19</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1914852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1ED9BC-4EC6-F640-8355-261E3C01C328}" type="datetimeFigureOut">
              <a:rPr lang="en-US" smtClean="0"/>
              <a:t>9/25/19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3889335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91ED9BC-4EC6-F640-8355-261E3C01C328}" type="datetimeFigureOut">
              <a:rPr lang="en-US" smtClean="0"/>
              <a:t>9/25/19</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2615695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91ED9BC-4EC6-F640-8355-261E3C01C328}"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266841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91ED9BC-4EC6-F640-8355-261E3C01C328}" type="datetimeFigureOut">
              <a:rPr lang="en-US" smtClean="0"/>
              <a:t>9/25/19</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800099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1ED9BC-4EC6-F640-8355-261E3C01C328}"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2690549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91ED9BC-4EC6-F640-8355-261E3C01C328}" type="datetimeFigureOut">
              <a:rPr lang="en-US" smtClean="0"/>
              <a:t>9/25/19</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C6AD22A1-C0BC-CF44-9FAB-858AA190CB6E}" type="slidenum">
              <a:rPr lang="en-US" smtClean="0"/>
              <a:t>‹#›</a:t>
            </a:fld>
            <a:endParaRPr lang="en-US"/>
          </a:p>
        </p:txBody>
      </p:sp>
    </p:spTree>
    <p:extLst>
      <p:ext uri="{BB962C8B-B14F-4D97-AF65-F5344CB8AC3E}">
        <p14:creationId xmlns:p14="http://schemas.microsoft.com/office/powerpoint/2010/main" val="654218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91ED9BC-4EC6-F640-8355-261E3C01C328}" type="datetimeFigureOut">
              <a:rPr lang="en-US" smtClean="0"/>
              <a:t>9/25/19</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C6AD22A1-C0BC-CF44-9FAB-858AA190CB6E}" type="slidenum">
              <a:rPr lang="en-US" smtClean="0"/>
              <a:t>‹#›</a:t>
            </a:fld>
            <a:endParaRPr lang="en-US"/>
          </a:p>
        </p:txBody>
      </p:sp>
    </p:spTree>
    <p:extLst>
      <p:ext uri="{BB962C8B-B14F-4D97-AF65-F5344CB8AC3E}">
        <p14:creationId xmlns:p14="http://schemas.microsoft.com/office/powerpoint/2010/main" val="22868426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9F777-5BD5-E846-9969-CB0B9E5051FB}"/>
              </a:ext>
            </a:extLst>
          </p:cNvPr>
          <p:cNvSpPr>
            <a:spLocks noGrp="1"/>
          </p:cNvSpPr>
          <p:nvPr>
            <p:ph type="title"/>
          </p:nvPr>
        </p:nvSpPr>
        <p:spPr/>
        <p:txBody>
          <a:bodyPr/>
          <a:lstStyle/>
          <a:p>
            <a:pPr algn="ctr"/>
            <a:r>
              <a:rPr lang="en-US" dirty="0"/>
              <a:t>LRU Executive Summary </a:t>
            </a:r>
          </a:p>
        </p:txBody>
      </p:sp>
      <p:sp>
        <p:nvSpPr>
          <p:cNvPr id="3" name="Content Placeholder 2">
            <a:extLst>
              <a:ext uri="{FF2B5EF4-FFF2-40B4-BE49-F238E27FC236}">
                <a16:creationId xmlns:a16="http://schemas.microsoft.com/office/drawing/2014/main" id="{BE951F38-3E5A-3040-82AB-1A9894004ED3}"/>
              </a:ext>
            </a:extLst>
          </p:cNvPr>
          <p:cNvSpPr>
            <a:spLocks noGrp="1"/>
          </p:cNvSpPr>
          <p:nvPr>
            <p:ph idx="1"/>
          </p:nvPr>
        </p:nvSpPr>
        <p:spPr/>
        <p:txBody>
          <a:bodyPr>
            <a:normAutofit/>
          </a:bodyPr>
          <a:lstStyle/>
          <a:p>
            <a:pPr marL="0" indent="0">
              <a:buNone/>
            </a:pPr>
            <a:endParaRPr lang="en-GB" dirty="0"/>
          </a:p>
          <a:p>
            <a:r>
              <a:rPr lang="en-GB" dirty="0"/>
              <a:t>The LRU returned an operating loss in the year of £2,773. </a:t>
            </a:r>
          </a:p>
          <a:p>
            <a:r>
              <a:rPr lang="en-GB" dirty="0"/>
              <a:t>This is against a loss of </a:t>
            </a:r>
            <a:r>
              <a:rPr lang="en-US" dirty="0"/>
              <a:t>£7,176 (17/18) and a loss of £18,850 (16/17). </a:t>
            </a:r>
            <a:endParaRPr lang="en-GB" dirty="0"/>
          </a:p>
          <a:p>
            <a:r>
              <a:rPr lang="en-US" dirty="0"/>
              <a:t>Incomes up 13%</a:t>
            </a:r>
          </a:p>
          <a:p>
            <a:r>
              <a:rPr lang="en-US" dirty="0"/>
              <a:t>Operating Costs up 8%</a:t>
            </a:r>
          </a:p>
          <a:p>
            <a:r>
              <a:rPr lang="en-US" dirty="0"/>
              <a:t>Two payments made in financial year for hosting CC Finals </a:t>
            </a:r>
          </a:p>
          <a:p>
            <a:pPr marL="0" indent="0">
              <a:buNone/>
            </a:pPr>
            <a:r>
              <a:rPr lang="en-US" dirty="0"/>
              <a:t> </a:t>
            </a:r>
          </a:p>
          <a:p>
            <a:pPr marL="0" indent="0">
              <a:buNone/>
            </a:pPr>
            <a:endParaRPr lang="en-GB" dirty="0"/>
          </a:p>
        </p:txBody>
      </p:sp>
      <p:pic>
        <p:nvPicPr>
          <p:cNvPr id="5" name="Picture 4">
            <a:extLst>
              <a:ext uri="{FF2B5EF4-FFF2-40B4-BE49-F238E27FC236}">
                <a16:creationId xmlns:a16="http://schemas.microsoft.com/office/drawing/2014/main" id="{5CB43247-80F0-404F-99A3-DF5571F522EE}"/>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1917425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5838-31B1-EB4C-9E82-CD13531C4AA5}"/>
              </a:ext>
            </a:extLst>
          </p:cNvPr>
          <p:cNvSpPr>
            <a:spLocks noGrp="1"/>
          </p:cNvSpPr>
          <p:nvPr>
            <p:ph type="title"/>
          </p:nvPr>
        </p:nvSpPr>
        <p:spPr/>
        <p:txBody>
          <a:bodyPr/>
          <a:lstStyle/>
          <a:p>
            <a:r>
              <a:rPr lang="en-US" dirty="0"/>
              <a:t>LRU Executive Summary </a:t>
            </a:r>
          </a:p>
        </p:txBody>
      </p:sp>
      <p:sp>
        <p:nvSpPr>
          <p:cNvPr id="3" name="Content Placeholder 2">
            <a:extLst>
              <a:ext uri="{FF2B5EF4-FFF2-40B4-BE49-F238E27FC236}">
                <a16:creationId xmlns:a16="http://schemas.microsoft.com/office/drawing/2014/main" id="{9E055D3A-08C3-C143-9384-BEAB68C4EA16}"/>
              </a:ext>
            </a:extLst>
          </p:cNvPr>
          <p:cNvSpPr>
            <a:spLocks noGrp="1"/>
          </p:cNvSpPr>
          <p:nvPr>
            <p:ph idx="1"/>
          </p:nvPr>
        </p:nvSpPr>
        <p:spPr/>
        <p:txBody>
          <a:bodyPr>
            <a:normAutofit/>
          </a:bodyPr>
          <a:lstStyle/>
          <a:p>
            <a:pPr lvl="0"/>
            <a:r>
              <a:rPr lang="en-GB" dirty="0"/>
              <a:t>Subscriptions reflecting increased memberships costs.</a:t>
            </a:r>
          </a:p>
          <a:p>
            <a:pPr lvl="0"/>
            <a:r>
              <a:rPr lang="en-GB" dirty="0"/>
              <a:t>In 2018/19 we attracted eight sponsors for Representative Rugby with a total income of £14.5k. Given both Senior Teams travelled to Twickenham our costs were kept in line with budget(s). This year saw the return of the U20’s programme resulting in additional kit expenditure.</a:t>
            </a:r>
          </a:p>
          <a:p>
            <a:pPr lvl="0"/>
            <a:r>
              <a:rPr lang="en-GB" dirty="0"/>
              <a:t>Leicestershire and Warwickshire entertained visitors from Croatia in September 2018. Expenses included, flights, accommodation, transport and various collaborative functions throughout the three-day visit. Expenses were claimed back from the Unity Project Fund. Expenditure £2,289</a:t>
            </a:r>
          </a:p>
          <a:p>
            <a:endParaRPr lang="en-US" dirty="0"/>
          </a:p>
        </p:txBody>
      </p:sp>
      <p:pic>
        <p:nvPicPr>
          <p:cNvPr id="4" name="Picture 3">
            <a:extLst>
              <a:ext uri="{FF2B5EF4-FFF2-40B4-BE49-F238E27FC236}">
                <a16:creationId xmlns:a16="http://schemas.microsoft.com/office/drawing/2014/main" id="{388280A3-09F0-7E45-88AC-35C37224C441}"/>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2057557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F344-4202-E246-A784-A6528190FBC6}"/>
              </a:ext>
            </a:extLst>
          </p:cNvPr>
          <p:cNvSpPr>
            <a:spLocks noGrp="1"/>
          </p:cNvSpPr>
          <p:nvPr>
            <p:ph type="title"/>
          </p:nvPr>
        </p:nvSpPr>
        <p:spPr/>
        <p:txBody>
          <a:bodyPr/>
          <a:lstStyle/>
          <a:p>
            <a:r>
              <a:rPr lang="en-US" dirty="0"/>
              <a:t>LRU Executive Summary </a:t>
            </a:r>
          </a:p>
        </p:txBody>
      </p:sp>
      <p:sp>
        <p:nvSpPr>
          <p:cNvPr id="3" name="Content Placeholder 2">
            <a:extLst>
              <a:ext uri="{FF2B5EF4-FFF2-40B4-BE49-F238E27FC236}">
                <a16:creationId xmlns:a16="http://schemas.microsoft.com/office/drawing/2014/main" id="{DFD003AA-953B-254B-8C41-65DE5906763C}"/>
              </a:ext>
            </a:extLst>
          </p:cNvPr>
          <p:cNvSpPr>
            <a:spLocks noGrp="1"/>
          </p:cNvSpPr>
          <p:nvPr>
            <p:ph idx="1"/>
          </p:nvPr>
        </p:nvSpPr>
        <p:spPr/>
        <p:txBody>
          <a:bodyPr/>
          <a:lstStyle/>
          <a:p>
            <a:pPr lvl="0"/>
            <a:r>
              <a:rPr lang="en-GB" dirty="0"/>
              <a:t>The LRU made a payment to the Royal British Legion of £1,323.69 from the Memorial Day held at Coalville RFC. This is in addition to other monies collected on the day.  </a:t>
            </a:r>
          </a:p>
          <a:p>
            <a:pPr lvl="0"/>
            <a:r>
              <a:rPr lang="en-GB" dirty="0"/>
              <a:t>Within the financial year the Executive agreed to contract out services in both Admin and Treasurer Roles. This has seen many changes around the way we operate fiscally delivering tighter controls for all budget holders. The continued benefits of this we should see in future years. Expenditure £6,854. </a:t>
            </a:r>
          </a:p>
          <a:p>
            <a:r>
              <a:rPr lang="en-GB" dirty="0"/>
              <a:t>This was the final write down year for the LRU Website. £4000</a:t>
            </a:r>
          </a:p>
          <a:p>
            <a:pPr marL="0" lvl="0" indent="0">
              <a:buNone/>
            </a:pPr>
            <a:endParaRPr lang="en-GB" dirty="0"/>
          </a:p>
          <a:p>
            <a:pPr marL="0" indent="0">
              <a:buNone/>
            </a:pPr>
            <a:endParaRPr lang="en-US" dirty="0"/>
          </a:p>
        </p:txBody>
      </p:sp>
      <p:pic>
        <p:nvPicPr>
          <p:cNvPr id="4" name="Picture 3">
            <a:extLst>
              <a:ext uri="{FF2B5EF4-FFF2-40B4-BE49-F238E27FC236}">
                <a16:creationId xmlns:a16="http://schemas.microsoft.com/office/drawing/2014/main" id="{7423D095-8CAB-8E46-B433-EDA3ED60ECED}"/>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2694767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78846-F1AB-C641-8AA7-CFBEFECF49BB}"/>
              </a:ext>
            </a:extLst>
          </p:cNvPr>
          <p:cNvSpPr>
            <a:spLocks noGrp="1"/>
          </p:cNvSpPr>
          <p:nvPr>
            <p:ph type="title"/>
          </p:nvPr>
        </p:nvSpPr>
        <p:spPr/>
        <p:txBody>
          <a:bodyPr/>
          <a:lstStyle/>
          <a:p>
            <a:r>
              <a:rPr lang="en-US" dirty="0"/>
              <a:t>LRU Executive Summary </a:t>
            </a:r>
          </a:p>
        </p:txBody>
      </p:sp>
      <p:sp>
        <p:nvSpPr>
          <p:cNvPr id="3" name="Content Placeholder 2">
            <a:extLst>
              <a:ext uri="{FF2B5EF4-FFF2-40B4-BE49-F238E27FC236}">
                <a16:creationId xmlns:a16="http://schemas.microsoft.com/office/drawing/2014/main" id="{FE11A15F-51FB-EC40-BA3D-902068D742FE}"/>
              </a:ext>
            </a:extLst>
          </p:cNvPr>
          <p:cNvSpPr>
            <a:spLocks noGrp="1"/>
          </p:cNvSpPr>
          <p:nvPr>
            <p:ph idx="1"/>
          </p:nvPr>
        </p:nvSpPr>
        <p:spPr/>
        <p:txBody>
          <a:bodyPr>
            <a:normAutofit/>
          </a:bodyPr>
          <a:lstStyle/>
          <a:p>
            <a:pPr lvl="0"/>
            <a:r>
              <a:rPr lang="en-GB" dirty="0"/>
              <a:t>Our first full year in our offices, largely negating the need to hire meeting rooms. Expenditure £6k. Total spend on meetings £6337. Previous year total spend £6927.</a:t>
            </a:r>
          </a:p>
          <a:p>
            <a:pPr lvl="0"/>
            <a:r>
              <a:rPr lang="en-GB" dirty="0"/>
              <a:t>In the year we paid for two County Finals Days hosted at Welford Road. This was in part to a more proactive stance in the way the evening was hosted and receiving the 2019 invoice in the financial year. For the first time we hired the stadium, so costs were more transparent. The day in May 2019 the stadium was hired for a fixed cost and the Union controlled ticketing. This resulted in reduction of costs from previous years. Stadium Hire + Associated Final Costs £13,458. Gate revenue £9,302 leaving a net expenditure of £4156.00.</a:t>
            </a:r>
          </a:p>
          <a:p>
            <a:pPr marL="0" indent="0">
              <a:buNone/>
            </a:pPr>
            <a:endParaRPr lang="en-US" dirty="0"/>
          </a:p>
        </p:txBody>
      </p:sp>
      <p:pic>
        <p:nvPicPr>
          <p:cNvPr id="4" name="Picture 3">
            <a:extLst>
              <a:ext uri="{FF2B5EF4-FFF2-40B4-BE49-F238E27FC236}">
                <a16:creationId xmlns:a16="http://schemas.microsoft.com/office/drawing/2014/main" id="{6DCCCBBD-A35B-3942-9B5C-D8011B9566CC}"/>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2235383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451DE-F16F-894F-83A5-D62E9C0B3120}"/>
              </a:ext>
            </a:extLst>
          </p:cNvPr>
          <p:cNvSpPr>
            <a:spLocks noGrp="1"/>
          </p:cNvSpPr>
          <p:nvPr>
            <p:ph type="title"/>
          </p:nvPr>
        </p:nvSpPr>
        <p:spPr/>
        <p:txBody>
          <a:bodyPr/>
          <a:lstStyle/>
          <a:p>
            <a:pPr algn="ctr"/>
            <a:r>
              <a:rPr lang="en-US" dirty="0"/>
              <a:t>LRU Net Reserves	 </a:t>
            </a:r>
          </a:p>
        </p:txBody>
      </p:sp>
      <p:sp>
        <p:nvSpPr>
          <p:cNvPr id="3" name="Content Placeholder 2">
            <a:extLst>
              <a:ext uri="{FF2B5EF4-FFF2-40B4-BE49-F238E27FC236}">
                <a16:creationId xmlns:a16="http://schemas.microsoft.com/office/drawing/2014/main" id="{33417FA8-AF67-6241-9AAE-0C0E27358BC8}"/>
              </a:ext>
            </a:extLst>
          </p:cNvPr>
          <p:cNvSpPr>
            <a:spLocks noGrp="1"/>
          </p:cNvSpPr>
          <p:nvPr>
            <p:ph idx="1"/>
          </p:nvPr>
        </p:nvSpPr>
        <p:spPr>
          <a:xfrm>
            <a:off x="5118447" y="3529012"/>
            <a:ext cx="6281873" cy="2028826"/>
          </a:xfrm>
        </p:spPr>
        <p:txBody>
          <a:bodyPr>
            <a:normAutofit fontScale="92500" lnSpcReduction="10000"/>
          </a:bodyPr>
          <a:lstStyle/>
          <a:p>
            <a:r>
              <a:rPr lang="en-US" dirty="0" err="1"/>
              <a:t>Yr</a:t>
            </a:r>
            <a:r>
              <a:rPr lang="en-US" dirty="0"/>
              <a:t>	£</a:t>
            </a:r>
            <a:endParaRPr lang="en-GB" dirty="0"/>
          </a:p>
          <a:p>
            <a:r>
              <a:rPr lang="en-US" dirty="0"/>
              <a:t>2016 	89,805</a:t>
            </a:r>
            <a:endParaRPr lang="en-GB" dirty="0"/>
          </a:p>
          <a:p>
            <a:r>
              <a:rPr lang="en-US" dirty="0"/>
              <a:t>2017 	70,970</a:t>
            </a:r>
            <a:endParaRPr lang="en-GB" dirty="0"/>
          </a:p>
          <a:p>
            <a:r>
              <a:rPr lang="en-US" dirty="0"/>
              <a:t>2018 	63,713</a:t>
            </a:r>
            <a:endParaRPr lang="en-GB" dirty="0"/>
          </a:p>
          <a:p>
            <a:r>
              <a:rPr lang="en-US" dirty="0"/>
              <a:t>2019 	61,020</a:t>
            </a:r>
            <a:endParaRPr lang="en-GB" dirty="0"/>
          </a:p>
          <a:p>
            <a:endParaRPr lang="en-US" dirty="0"/>
          </a:p>
        </p:txBody>
      </p:sp>
      <p:graphicFrame>
        <p:nvGraphicFramePr>
          <p:cNvPr id="4" name="Chart 3">
            <a:extLst>
              <a:ext uri="{FF2B5EF4-FFF2-40B4-BE49-F238E27FC236}">
                <a16:creationId xmlns:a16="http://schemas.microsoft.com/office/drawing/2014/main" id="{97E6EFB8-BA79-174B-94EE-B5B13A8D8A4E}"/>
              </a:ext>
            </a:extLst>
          </p:cNvPr>
          <p:cNvGraphicFramePr/>
          <p:nvPr>
            <p:extLst>
              <p:ext uri="{D42A27DB-BD31-4B8C-83A1-F6EECF244321}">
                <p14:modId xmlns:p14="http://schemas.microsoft.com/office/powerpoint/2010/main" val="77814122"/>
              </p:ext>
            </p:extLst>
          </p:nvPr>
        </p:nvGraphicFramePr>
        <p:xfrm>
          <a:off x="4729163" y="1356943"/>
          <a:ext cx="5872162" cy="1985963"/>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CE82B076-9B47-2D45-A5BD-5F2A84144F49}"/>
              </a:ext>
            </a:extLst>
          </p:cNvPr>
          <p:cNvPicPr>
            <a:picLocks noChangeAspect="1"/>
          </p:cNvPicPr>
          <p:nvPr/>
        </p:nvPicPr>
        <p:blipFill>
          <a:blip r:embed="rId3"/>
          <a:stretch>
            <a:fillRect/>
          </a:stretch>
        </p:blipFill>
        <p:spPr>
          <a:xfrm>
            <a:off x="234950" y="215106"/>
            <a:ext cx="1206500" cy="812800"/>
          </a:xfrm>
          <a:prstGeom prst="rect">
            <a:avLst/>
          </a:prstGeom>
        </p:spPr>
      </p:pic>
    </p:spTree>
    <p:extLst>
      <p:ext uri="{BB962C8B-B14F-4D97-AF65-F5344CB8AC3E}">
        <p14:creationId xmlns:p14="http://schemas.microsoft.com/office/powerpoint/2010/main" val="3255097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7A875-EAFB-764D-83BE-7D55424A9331}"/>
              </a:ext>
            </a:extLst>
          </p:cNvPr>
          <p:cNvSpPr>
            <a:spLocks noGrp="1"/>
          </p:cNvSpPr>
          <p:nvPr>
            <p:ph type="title"/>
          </p:nvPr>
        </p:nvSpPr>
        <p:spPr>
          <a:xfrm rot="10800000" flipH="1" flipV="1">
            <a:off x="842912" y="1885949"/>
            <a:ext cx="3645960" cy="3043238"/>
          </a:xfrm>
        </p:spPr>
        <p:txBody>
          <a:bodyPr>
            <a:normAutofit/>
          </a:bodyPr>
          <a:lstStyle/>
          <a:p>
            <a:r>
              <a:rPr lang="en-US" dirty="0"/>
              <a:t>Trading Snapshot</a:t>
            </a:r>
          </a:p>
        </p:txBody>
      </p:sp>
      <p:sp>
        <p:nvSpPr>
          <p:cNvPr id="3" name="TextBox 2">
            <a:extLst>
              <a:ext uri="{FF2B5EF4-FFF2-40B4-BE49-F238E27FC236}">
                <a16:creationId xmlns:a16="http://schemas.microsoft.com/office/drawing/2014/main" id="{4AF5B745-5155-3B44-AD3F-401B25FA13FF}"/>
              </a:ext>
            </a:extLst>
          </p:cNvPr>
          <p:cNvSpPr txBox="1"/>
          <p:nvPr/>
        </p:nvSpPr>
        <p:spPr>
          <a:xfrm>
            <a:off x="4488873" y="3467595"/>
            <a:ext cx="184731" cy="369332"/>
          </a:xfrm>
          <a:prstGeom prst="rect">
            <a:avLst/>
          </a:prstGeom>
          <a:noFill/>
        </p:spPr>
        <p:txBody>
          <a:bodyPr wrap="none" rtlCol="0">
            <a:spAutoFit/>
          </a:bodyPr>
          <a:lstStyle/>
          <a:p>
            <a:endParaRPr lang="en-US" dirty="0"/>
          </a:p>
        </p:txBody>
      </p:sp>
      <p:graphicFrame>
        <p:nvGraphicFramePr>
          <p:cNvPr id="4" name="Chart 3">
            <a:extLst>
              <a:ext uri="{FF2B5EF4-FFF2-40B4-BE49-F238E27FC236}">
                <a16:creationId xmlns:a16="http://schemas.microsoft.com/office/drawing/2014/main" id="{7900A0BA-5C9E-FC4A-84C1-65B39A4BBE19}"/>
              </a:ext>
            </a:extLst>
          </p:cNvPr>
          <p:cNvGraphicFramePr/>
          <p:nvPr>
            <p:extLst>
              <p:ext uri="{D42A27DB-BD31-4B8C-83A1-F6EECF244321}">
                <p14:modId xmlns:p14="http://schemas.microsoft.com/office/powerpoint/2010/main" val="3996154103"/>
              </p:ext>
            </p:extLst>
          </p:nvPr>
        </p:nvGraphicFramePr>
        <p:xfrm>
          <a:off x="4581238" y="758261"/>
          <a:ext cx="8128000" cy="5418667"/>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2C83B284-9307-A443-96FD-8E600BC53974}"/>
              </a:ext>
            </a:extLst>
          </p:cNvPr>
          <p:cNvPicPr>
            <a:picLocks noChangeAspect="1"/>
          </p:cNvPicPr>
          <p:nvPr/>
        </p:nvPicPr>
        <p:blipFill>
          <a:blip r:embed="rId3"/>
          <a:stretch>
            <a:fillRect/>
          </a:stretch>
        </p:blipFill>
        <p:spPr>
          <a:xfrm>
            <a:off x="234950" y="215106"/>
            <a:ext cx="1206500" cy="812800"/>
          </a:xfrm>
          <a:prstGeom prst="rect">
            <a:avLst/>
          </a:prstGeom>
        </p:spPr>
      </p:pic>
    </p:spTree>
    <p:extLst>
      <p:ext uri="{BB962C8B-B14F-4D97-AF65-F5344CB8AC3E}">
        <p14:creationId xmlns:p14="http://schemas.microsoft.com/office/powerpoint/2010/main" val="1480408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EECA-6F46-7248-B2BB-867001F47CA1}"/>
              </a:ext>
            </a:extLst>
          </p:cNvPr>
          <p:cNvSpPr>
            <a:spLocks noGrp="1"/>
          </p:cNvSpPr>
          <p:nvPr>
            <p:ph type="title"/>
          </p:nvPr>
        </p:nvSpPr>
        <p:spPr/>
        <p:txBody>
          <a:bodyPr/>
          <a:lstStyle/>
          <a:p>
            <a:pPr algn="ctr"/>
            <a:r>
              <a:rPr lang="en-US" dirty="0"/>
              <a:t>Moving Forward</a:t>
            </a:r>
          </a:p>
        </p:txBody>
      </p:sp>
      <p:sp>
        <p:nvSpPr>
          <p:cNvPr id="3" name="Content Placeholder 2">
            <a:extLst>
              <a:ext uri="{FF2B5EF4-FFF2-40B4-BE49-F238E27FC236}">
                <a16:creationId xmlns:a16="http://schemas.microsoft.com/office/drawing/2014/main" id="{911B3C86-9C1F-3440-8B53-39690C696B73}"/>
              </a:ext>
            </a:extLst>
          </p:cNvPr>
          <p:cNvSpPr>
            <a:spLocks noGrp="1"/>
          </p:cNvSpPr>
          <p:nvPr>
            <p:ph idx="1"/>
          </p:nvPr>
        </p:nvSpPr>
        <p:spPr/>
        <p:txBody>
          <a:bodyPr>
            <a:normAutofit/>
          </a:bodyPr>
          <a:lstStyle/>
          <a:p>
            <a:pPr marL="0" indent="0">
              <a:buNone/>
            </a:pPr>
            <a:endParaRPr lang="en-GB" dirty="0"/>
          </a:p>
          <a:p>
            <a:r>
              <a:rPr lang="en-GB" dirty="0"/>
              <a:t>The new Local Rugby Plan (LRP) demands deliverable gains in specific areas to attain RFU funding. This requires the CB’s financial expenditure to be disciplined and robust.   </a:t>
            </a:r>
          </a:p>
          <a:p>
            <a:r>
              <a:rPr lang="en-GB" dirty="0"/>
              <a:t>All budget holders are responsible for delivering their objectives set against the LRP within budget.</a:t>
            </a:r>
          </a:p>
          <a:p>
            <a:r>
              <a:rPr lang="en-GB" dirty="0"/>
              <a:t>All expenditure must be approved via a PO and signed off by an officer. </a:t>
            </a:r>
          </a:p>
          <a:p>
            <a:r>
              <a:rPr lang="en-GB" dirty="0"/>
              <a:t>There are no exceptions</a:t>
            </a:r>
          </a:p>
          <a:p>
            <a:pPr marL="0" indent="0">
              <a:buNone/>
            </a:pPr>
            <a:r>
              <a:rPr lang="en-GB" dirty="0"/>
              <a:t> </a:t>
            </a:r>
          </a:p>
          <a:p>
            <a:endParaRPr lang="en-US" dirty="0"/>
          </a:p>
        </p:txBody>
      </p:sp>
      <p:pic>
        <p:nvPicPr>
          <p:cNvPr id="4" name="Picture 3">
            <a:extLst>
              <a:ext uri="{FF2B5EF4-FFF2-40B4-BE49-F238E27FC236}">
                <a16:creationId xmlns:a16="http://schemas.microsoft.com/office/drawing/2014/main" id="{1DD98305-8BB7-7048-A61E-B0F6F3A0A606}"/>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3884358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D5DCA-6D10-E74C-AE2F-22AD81100B7A}"/>
              </a:ext>
            </a:extLst>
          </p:cNvPr>
          <p:cNvSpPr>
            <a:spLocks noGrp="1"/>
          </p:cNvSpPr>
          <p:nvPr>
            <p:ph type="title"/>
          </p:nvPr>
        </p:nvSpPr>
        <p:spPr/>
        <p:txBody>
          <a:bodyPr/>
          <a:lstStyle/>
          <a:p>
            <a:pPr algn="ctr"/>
            <a:r>
              <a:rPr lang="en-US" dirty="0"/>
              <a:t>What are we doing?</a:t>
            </a:r>
          </a:p>
        </p:txBody>
      </p:sp>
      <p:sp>
        <p:nvSpPr>
          <p:cNvPr id="3" name="Content Placeholder 2">
            <a:extLst>
              <a:ext uri="{FF2B5EF4-FFF2-40B4-BE49-F238E27FC236}">
                <a16:creationId xmlns:a16="http://schemas.microsoft.com/office/drawing/2014/main" id="{7E74A667-137F-CB4B-A075-B71F6A685C1D}"/>
              </a:ext>
            </a:extLst>
          </p:cNvPr>
          <p:cNvSpPr>
            <a:spLocks noGrp="1"/>
          </p:cNvSpPr>
          <p:nvPr>
            <p:ph idx="1"/>
          </p:nvPr>
        </p:nvSpPr>
        <p:spPr/>
        <p:txBody>
          <a:bodyPr>
            <a:normAutofit/>
          </a:bodyPr>
          <a:lstStyle/>
          <a:p>
            <a:pPr marL="0" indent="0">
              <a:buNone/>
            </a:pPr>
            <a:endParaRPr lang="en-GB" dirty="0"/>
          </a:p>
          <a:p>
            <a:pPr lvl="0"/>
            <a:r>
              <a:rPr lang="en-GB" dirty="0"/>
              <a:t>We have invested in online accounting, and the treasurer has full oversight of all expenditure to streamline process and minimise support function costs. </a:t>
            </a:r>
          </a:p>
          <a:p>
            <a:pPr lvl="0"/>
            <a:r>
              <a:rPr lang="en-GB" dirty="0"/>
              <a:t>Centralised invoicing (this has previously been done separately)</a:t>
            </a:r>
          </a:p>
          <a:p>
            <a:pPr lvl="0"/>
            <a:r>
              <a:rPr lang="en-GB" dirty="0"/>
              <a:t>Tender Process / Purchase Order Procedure</a:t>
            </a:r>
          </a:p>
          <a:p>
            <a:pPr marL="0" lvl="0" indent="0">
              <a:buNone/>
            </a:pPr>
            <a:endParaRPr lang="en-GB" dirty="0"/>
          </a:p>
          <a:p>
            <a:endParaRPr lang="en-US" dirty="0"/>
          </a:p>
        </p:txBody>
      </p:sp>
      <p:pic>
        <p:nvPicPr>
          <p:cNvPr id="4" name="Picture 3">
            <a:extLst>
              <a:ext uri="{FF2B5EF4-FFF2-40B4-BE49-F238E27FC236}">
                <a16:creationId xmlns:a16="http://schemas.microsoft.com/office/drawing/2014/main" id="{AA510D93-F830-424B-88B2-2EB1726147AC}"/>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205431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CD262-A2B5-D444-A2E8-3D222A6D44CD}"/>
              </a:ext>
            </a:extLst>
          </p:cNvPr>
          <p:cNvSpPr>
            <a:spLocks noGrp="1"/>
          </p:cNvSpPr>
          <p:nvPr>
            <p:ph type="title"/>
          </p:nvPr>
        </p:nvSpPr>
        <p:spPr/>
        <p:txBody>
          <a:bodyPr/>
          <a:lstStyle/>
          <a:p>
            <a:pPr algn="ctr"/>
            <a:r>
              <a:rPr lang="en-US" dirty="0"/>
              <a:t>What have we done?</a:t>
            </a:r>
          </a:p>
        </p:txBody>
      </p:sp>
      <p:sp>
        <p:nvSpPr>
          <p:cNvPr id="3" name="Content Placeholder 2">
            <a:extLst>
              <a:ext uri="{FF2B5EF4-FFF2-40B4-BE49-F238E27FC236}">
                <a16:creationId xmlns:a16="http://schemas.microsoft.com/office/drawing/2014/main" id="{65BACEBF-CAEC-DA42-B644-D71E5A6583DF}"/>
              </a:ext>
            </a:extLst>
          </p:cNvPr>
          <p:cNvSpPr>
            <a:spLocks noGrp="1"/>
          </p:cNvSpPr>
          <p:nvPr>
            <p:ph idx="1"/>
          </p:nvPr>
        </p:nvSpPr>
        <p:spPr/>
        <p:txBody>
          <a:bodyPr/>
          <a:lstStyle/>
          <a:p>
            <a:pPr lvl="0"/>
            <a:r>
              <a:rPr lang="en-GB" dirty="0"/>
              <a:t>A new kit deal with Akuma after a tender exercise. As well as a better rate for kit, we have no commitment on spend and we are not tied to any long-term deal. </a:t>
            </a:r>
          </a:p>
          <a:p>
            <a:pPr lvl="0"/>
            <a:r>
              <a:rPr lang="en-GB" dirty="0"/>
              <a:t>A new supplier for medical cover at games with a 30% saving (circa £2.5k based on this years activity)</a:t>
            </a:r>
          </a:p>
          <a:p>
            <a:pPr lvl="0"/>
            <a:r>
              <a:rPr lang="en-GB" dirty="0"/>
              <a:t>Two more sponsors for Representative Rugby</a:t>
            </a:r>
          </a:p>
          <a:p>
            <a:pPr lvl="0"/>
            <a:r>
              <a:rPr lang="en-US" dirty="0"/>
              <a:t>Realignment of coaches fees</a:t>
            </a:r>
          </a:p>
          <a:p>
            <a:pPr lvl="0"/>
            <a:r>
              <a:rPr lang="en-US" dirty="0"/>
              <a:t>Realignment of claimable expenses </a:t>
            </a:r>
            <a:endParaRPr lang="en-GB" dirty="0"/>
          </a:p>
          <a:p>
            <a:pPr marL="0" indent="0">
              <a:buNone/>
            </a:pPr>
            <a:endParaRPr lang="en-GB" dirty="0"/>
          </a:p>
        </p:txBody>
      </p:sp>
      <p:pic>
        <p:nvPicPr>
          <p:cNvPr id="4" name="Picture 3">
            <a:extLst>
              <a:ext uri="{FF2B5EF4-FFF2-40B4-BE49-F238E27FC236}">
                <a16:creationId xmlns:a16="http://schemas.microsoft.com/office/drawing/2014/main" id="{8C4045B4-F2C7-6F4A-A1B7-35F944E68299}"/>
              </a:ext>
            </a:extLst>
          </p:cNvPr>
          <p:cNvPicPr>
            <a:picLocks noChangeAspect="1"/>
          </p:cNvPicPr>
          <p:nvPr/>
        </p:nvPicPr>
        <p:blipFill>
          <a:blip r:embed="rId2"/>
          <a:stretch>
            <a:fillRect/>
          </a:stretch>
        </p:blipFill>
        <p:spPr>
          <a:xfrm>
            <a:off x="234950" y="215106"/>
            <a:ext cx="1206500" cy="812800"/>
          </a:xfrm>
          <a:prstGeom prst="rect">
            <a:avLst/>
          </a:prstGeom>
        </p:spPr>
      </p:pic>
    </p:spTree>
    <p:extLst>
      <p:ext uri="{BB962C8B-B14F-4D97-AF65-F5344CB8AC3E}">
        <p14:creationId xmlns:p14="http://schemas.microsoft.com/office/powerpoint/2010/main" val="2107712085"/>
      </p:ext>
    </p:extLst>
  </p:cSld>
  <p:clrMapOvr>
    <a:masterClrMapping/>
  </p:clrMapOvr>
</p:sld>
</file>

<file path=ppt/theme/theme1.xml><?xml version="1.0" encoding="utf-8"?>
<a:theme xmlns:a="http://schemas.openxmlformats.org/drawingml/2006/main" name="Atlas">
  <a:themeElements>
    <a:clrScheme name="Custom 6">
      <a:dk1>
        <a:srgbClr val="000000"/>
      </a:dk1>
      <a:lt1>
        <a:srgbClr val="FFFFFF"/>
      </a:lt1>
      <a:dk2>
        <a:srgbClr val="632E62"/>
      </a:dk2>
      <a:lt2>
        <a:srgbClr val="EAE5EB"/>
      </a:lt2>
      <a:accent1>
        <a:srgbClr val="A12F53"/>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docProps/app.xml><?xml version="1.0" encoding="utf-8"?>
<Properties xmlns="http://schemas.openxmlformats.org/officeDocument/2006/extended-properties" xmlns:vt="http://schemas.openxmlformats.org/officeDocument/2006/docPropsVTypes">
  <Template/>
  <TotalTime>1511</TotalTime>
  <Words>605</Words>
  <Application>Microsoft Macintosh PowerPoint</Application>
  <PresentationFormat>Widescreen</PresentationFormat>
  <Paragraphs>45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 Light</vt:lpstr>
      <vt:lpstr>Rockwell</vt:lpstr>
      <vt:lpstr>Wingdings</vt:lpstr>
      <vt:lpstr>Atlas</vt:lpstr>
      <vt:lpstr>LRU Executive Summary </vt:lpstr>
      <vt:lpstr>LRU Executive Summary </vt:lpstr>
      <vt:lpstr>LRU Executive Summary </vt:lpstr>
      <vt:lpstr>LRU Executive Summary </vt:lpstr>
      <vt:lpstr>LRU Net Reserves  </vt:lpstr>
      <vt:lpstr>Trading Snapshot</vt:lpstr>
      <vt:lpstr>Moving Forward</vt:lpstr>
      <vt:lpstr>What are we doing?</vt:lpstr>
      <vt:lpstr>What have we done?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LRU Executive Summary </dc:title>
  <dc:creator>Dean Toon</dc:creator>
  <cp:lastModifiedBy>Dean Toon</cp:lastModifiedBy>
  <cp:revision>12</cp:revision>
  <dcterms:created xsi:type="dcterms:W3CDTF">2019-09-25T10:01:45Z</dcterms:created>
  <dcterms:modified xsi:type="dcterms:W3CDTF">2019-09-26T15:05:24Z</dcterms:modified>
</cp:coreProperties>
</file>